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0" r:id="rId4"/>
    <p:sldId id="261" r:id="rId5"/>
    <p:sldId id="262" r:id="rId6"/>
    <p:sldId id="263" r:id="rId7"/>
    <p:sldId id="264" r:id="rId8"/>
    <p:sldId id="266" r:id="rId9"/>
    <p:sldId id="257" r:id="rId10"/>
    <p:sldId id="265" r:id="rId11"/>
    <p:sldId id="267" r:id="rId12"/>
    <p:sldId id="269" r:id="rId13"/>
    <p:sldId id="270" r:id="rId14"/>
    <p:sldId id="271" r:id="rId15"/>
    <p:sldId id="268" r:id="rId16"/>
    <p:sldId id="277" r:id="rId17"/>
    <p:sldId id="275" r:id="rId18"/>
    <p:sldId id="276" r:id="rId19"/>
    <p:sldId id="273" r:id="rId20"/>
    <p:sldId id="274" r:id="rId21"/>
    <p:sldId id="272"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5597" autoAdjust="0"/>
  </p:normalViewPr>
  <p:slideViewPr>
    <p:cSldViewPr snapToGrid="0">
      <p:cViewPr>
        <p:scale>
          <a:sx n="75" d="100"/>
          <a:sy n="75" d="100"/>
        </p:scale>
        <p:origin x="926"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07665-1378-410E-A33D-FD4DE8BBC7EA}" type="datetimeFigureOut">
              <a:rPr lang="ru-RU" smtClean="0"/>
              <a:t>22.11.2021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EDAA6-14DA-4385-A1FB-04FD1C37BAE5}" type="slidenum">
              <a:rPr lang="ru-RU" smtClean="0"/>
              <a:t>‹#›</a:t>
            </a:fld>
            <a:endParaRPr lang="ru-RU"/>
          </a:p>
        </p:txBody>
      </p:sp>
    </p:spTree>
    <p:extLst>
      <p:ext uri="{BB962C8B-B14F-4D97-AF65-F5344CB8AC3E}">
        <p14:creationId xmlns:p14="http://schemas.microsoft.com/office/powerpoint/2010/main" val="191196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91821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2611480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259029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41132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54500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661A3C86-EB28-4D5C-BF5B-F20022912DEF}" type="datetimeFigureOut">
              <a:rPr lang="ru-RU" smtClean="0"/>
              <a:t>22.11.2021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86737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661A3C86-EB28-4D5C-BF5B-F20022912DEF}" type="datetimeFigureOut">
              <a:rPr lang="ru-RU" smtClean="0"/>
              <a:t>22.11.2021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396432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661A3C86-EB28-4D5C-BF5B-F20022912DEF}" type="datetimeFigureOut">
              <a:rPr lang="ru-RU" smtClean="0"/>
              <a:t>22.11.2021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425698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61A3C86-EB28-4D5C-BF5B-F20022912DEF}" type="datetimeFigureOut">
              <a:rPr lang="ru-RU" smtClean="0"/>
              <a:t>22.11.2021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208340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661A3C86-EB28-4D5C-BF5B-F20022912DEF}" type="datetimeFigureOut">
              <a:rPr lang="ru-RU" smtClean="0"/>
              <a:t>22.11.2021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2224669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661A3C86-EB28-4D5C-BF5B-F20022912DEF}" type="datetimeFigureOut">
              <a:rPr lang="ru-RU" smtClean="0"/>
              <a:t>22.11.2021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ADAEFC5-4B69-4C46-B1F4-0B1B5003CA42}" type="slidenum">
              <a:rPr lang="ru-RU" smtClean="0"/>
              <a:t>‹#›</a:t>
            </a:fld>
            <a:endParaRPr lang="ru-RU"/>
          </a:p>
        </p:txBody>
      </p:sp>
    </p:spTree>
    <p:extLst>
      <p:ext uri="{BB962C8B-B14F-4D97-AF65-F5344CB8AC3E}">
        <p14:creationId xmlns:p14="http://schemas.microsoft.com/office/powerpoint/2010/main" val="27888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A3C86-EB28-4D5C-BF5B-F20022912DEF}" type="datetimeFigureOut">
              <a:rPr lang="ru-RU" smtClean="0"/>
              <a:t>22.11.2021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AEFC5-4B69-4C46-B1F4-0B1B5003CA42}" type="slidenum">
              <a:rPr lang="ru-RU" smtClean="0"/>
              <a:t>‹#›</a:t>
            </a:fld>
            <a:endParaRPr lang="ru-RU"/>
          </a:p>
        </p:txBody>
      </p:sp>
    </p:spTree>
    <p:extLst>
      <p:ext uri="{BB962C8B-B14F-4D97-AF65-F5344CB8AC3E}">
        <p14:creationId xmlns:p14="http://schemas.microsoft.com/office/powerpoint/2010/main" val="4173779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GC.[MooN]~SG - Ranked Gaming Boar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67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descr="Нет описания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6675120" cy="687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580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Прямоугольник 1"/>
          <p:cNvSpPr/>
          <p:nvPr/>
        </p:nvSpPr>
        <p:spPr>
          <a:xfrm>
            <a:off x="200414" y="246491"/>
            <a:ext cx="1377300" cy="646331"/>
          </a:xfrm>
          <a:prstGeom prst="rect">
            <a:avLst/>
          </a:prstGeom>
        </p:spPr>
        <p:txBody>
          <a:bodyPr wrap="none">
            <a:spAutoFit/>
          </a:bodyPr>
          <a:lstStyle/>
          <a:p>
            <a:pPr fontAlgn="base"/>
            <a:r>
              <a:rPr lang="en-US" sz="3600" b="0" i="0" dirty="0" smtClean="0">
                <a:solidFill>
                  <a:schemeClr val="bg1"/>
                </a:solidFill>
                <a:effectLst/>
                <a:latin typeface="MV Boli" panose="02000500030200090000" pitchFamily="2" charset="0"/>
                <a:cs typeface="MV Boli" panose="02000500030200090000" pitchFamily="2" charset="0"/>
              </a:rPr>
              <a:t>Items</a:t>
            </a:r>
            <a:endParaRPr lang="en-US" sz="3600" b="0" i="0" dirty="0">
              <a:solidFill>
                <a:schemeClr val="bg1"/>
              </a:solidFill>
              <a:effectLst/>
              <a:latin typeface="MV Boli" panose="02000500030200090000" pitchFamily="2" charset="0"/>
              <a:cs typeface="MV Boli" panose="02000500030200090000" pitchFamily="2" charset="0"/>
            </a:endParaRPr>
          </a:p>
        </p:txBody>
      </p:sp>
      <p:sp>
        <p:nvSpPr>
          <p:cNvPr id="3" name="Прямоугольник 2"/>
          <p:cNvSpPr/>
          <p:nvPr/>
        </p:nvSpPr>
        <p:spPr>
          <a:xfrm>
            <a:off x="200414" y="1210760"/>
            <a:ext cx="6096000" cy="3139321"/>
          </a:xfrm>
          <a:prstGeom prst="rect">
            <a:avLst/>
          </a:prstGeom>
        </p:spPr>
        <p:txBody>
          <a:bodyPr>
            <a:spAutoFit/>
          </a:bodyPr>
          <a:lstStyle/>
          <a:p>
            <a:r>
              <a:rPr lang="en-US" b="0" i="0" dirty="0" smtClean="0">
                <a:solidFill>
                  <a:schemeClr val="bg1"/>
                </a:solidFill>
                <a:effectLst/>
                <a:latin typeface="MV Boli" panose="02000500030200090000" pitchFamily="2" charset="0"/>
                <a:cs typeface="MV Boli" panose="02000500030200090000" pitchFamily="2" charset="0"/>
              </a:rPr>
              <a:t>Items are used to give the hero new abilities; to increase the experience gained or restore health and mana. Items are sold in the main shop, </a:t>
            </a:r>
            <a:r>
              <a:rPr lang="en-US" b="0" i="0" u="none" strike="noStrike" dirty="0" smtClean="0">
                <a:solidFill>
                  <a:schemeClr val="bg1"/>
                </a:solidFill>
                <a:effectLst/>
                <a:latin typeface="MV Boli" panose="02000500030200090000" pitchFamily="2" charset="0"/>
                <a:cs typeface="MV Boli" panose="02000500030200090000" pitchFamily="2" charset="0"/>
              </a:rPr>
              <a:t>sideline shops</a:t>
            </a:r>
            <a:r>
              <a:rPr lang="en-US" b="0" i="0" dirty="0" smtClean="0">
                <a:solidFill>
                  <a:schemeClr val="bg1"/>
                </a:solidFill>
                <a:effectLst/>
                <a:latin typeface="MV Boli" panose="02000500030200090000" pitchFamily="2" charset="0"/>
                <a:cs typeface="MV Boli" panose="02000500030200090000" pitchFamily="2" charset="0"/>
              </a:rPr>
              <a:t> or </a:t>
            </a:r>
            <a:r>
              <a:rPr lang="en-US" b="0" i="0" u="none" strike="noStrike" dirty="0" smtClean="0">
                <a:solidFill>
                  <a:schemeClr val="bg1"/>
                </a:solidFill>
                <a:effectLst/>
                <a:latin typeface="MV Boli" panose="02000500030200090000" pitchFamily="2" charset="0"/>
                <a:cs typeface="MV Boli" panose="02000500030200090000" pitchFamily="2" charset="0"/>
              </a:rPr>
              <a:t>secret shop</a:t>
            </a:r>
            <a:r>
              <a:rPr lang="en-US" b="0" i="0" dirty="0" smtClean="0">
                <a:solidFill>
                  <a:schemeClr val="bg1"/>
                </a:solidFill>
                <a:effectLst/>
                <a:latin typeface="MV Boli" panose="02000500030200090000" pitchFamily="2" charset="0"/>
                <a:cs typeface="MV Boli" panose="02000500030200090000" pitchFamily="2" charset="0"/>
              </a:rPr>
              <a:t> , more powerful items require some basic items and a recipe. Items take up space in the hero's inventory, which consists of 6 slots in the main inventory and 3 slots in the knapsack. Items in the knapsack are inactive and do not give passive characteristics. When you move items from the knapsack to the inventory, they will become active only after 6 seconds.</a:t>
            </a:r>
            <a:endParaRPr lang="ru-RU" dirty="0">
              <a:solidFill>
                <a:schemeClr val="bg1"/>
              </a:solidFill>
              <a:cs typeface="MV Boli" panose="02000500030200090000" pitchFamily="2" charset="0"/>
            </a:endParaRPr>
          </a:p>
        </p:txBody>
      </p:sp>
    </p:spTree>
    <p:extLst>
      <p:ext uri="{BB962C8B-B14F-4D97-AF65-F5344CB8AC3E}">
        <p14:creationId xmlns:p14="http://schemas.microsoft.com/office/powerpoint/2010/main" val="3524086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53691" y="396916"/>
            <a:ext cx="7572375" cy="5943600"/>
          </a:xfrm>
          <a:prstGeom prst="rect">
            <a:avLst/>
          </a:prstGeom>
        </p:spPr>
      </p:pic>
      <p:pic>
        <p:nvPicPr>
          <p:cNvPr id="3" name="Рисунок 2"/>
          <p:cNvPicPr>
            <a:picLocks noChangeAspect="1"/>
          </p:cNvPicPr>
          <p:nvPr/>
        </p:nvPicPr>
        <p:blipFill>
          <a:blip r:embed="rId3"/>
          <a:stretch>
            <a:fillRect/>
          </a:stretch>
        </p:blipFill>
        <p:spPr>
          <a:xfrm>
            <a:off x="8384170" y="396916"/>
            <a:ext cx="3086100" cy="5943600"/>
          </a:xfrm>
          <a:prstGeom prst="rect">
            <a:avLst/>
          </a:prstGeom>
        </p:spPr>
      </p:pic>
    </p:spTree>
    <p:extLst>
      <p:ext uri="{BB962C8B-B14F-4D97-AF65-F5344CB8AC3E}">
        <p14:creationId xmlns:p14="http://schemas.microsoft.com/office/powerpoint/2010/main" val="1781877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Creeps Dota 2 wallpaper | Wallpapers Dota 2 private collection, Backgroun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293" y="700263"/>
            <a:ext cx="8302906" cy="597331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24205" y="177043"/>
            <a:ext cx="3506088" cy="523220"/>
          </a:xfrm>
          <a:prstGeom prst="rect">
            <a:avLst/>
          </a:prstGeom>
        </p:spPr>
        <p:txBody>
          <a:bodyPr wrap="none">
            <a:spAutoFit/>
          </a:bodyPr>
          <a:lstStyle/>
          <a:p>
            <a:pPr fontAlgn="base"/>
            <a:r>
              <a:rPr lang="en-US" sz="2800" b="0" i="0" dirty="0" smtClean="0">
                <a:solidFill>
                  <a:schemeClr val="bg1"/>
                </a:solidFill>
                <a:effectLst/>
                <a:latin typeface="MV Boli" panose="02000500030200090000" pitchFamily="2" charset="0"/>
                <a:cs typeface="MV Boli" panose="02000500030200090000" pitchFamily="2" charset="0"/>
              </a:rPr>
              <a:t>Gold and experience</a:t>
            </a:r>
            <a:endParaRPr lang="en-US" sz="2800" b="0" i="0" dirty="0">
              <a:solidFill>
                <a:schemeClr val="bg1"/>
              </a:solidFill>
              <a:effectLst/>
              <a:latin typeface="MV Boli" panose="02000500030200090000" pitchFamily="2" charset="0"/>
              <a:cs typeface="MV Boli" panose="02000500030200090000" pitchFamily="2" charset="0"/>
            </a:endParaRPr>
          </a:p>
        </p:txBody>
      </p:sp>
      <p:sp>
        <p:nvSpPr>
          <p:cNvPr id="3" name="Прямоугольник 2"/>
          <p:cNvSpPr/>
          <p:nvPr/>
        </p:nvSpPr>
        <p:spPr>
          <a:xfrm>
            <a:off x="124205" y="1486569"/>
            <a:ext cx="6096000" cy="1938992"/>
          </a:xfrm>
          <a:prstGeom prst="rect">
            <a:avLst/>
          </a:prstGeom>
        </p:spPr>
        <p:txBody>
          <a:bodyPr>
            <a:spAutoFit/>
          </a:bodyPr>
          <a:lstStyle/>
          <a:p>
            <a:r>
              <a:rPr lang="en-US" sz="2000" b="0" i="0" dirty="0" smtClean="0">
                <a:solidFill>
                  <a:schemeClr val="bg1"/>
                </a:solidFill>
                <a:effectLst/>
                <a:latin typeface="MV Boli" panose="02000500030200090000" pitchFamily="2" charset="0"/>
                <a:cs typeface="MV Boli" panose="02000500030200090000" pitchFamily="2" charset="0"/>
              </a:rPr>
              <a:t>Gold is issued periodically, but in large quantities it can be obtained by killing enemy units (creeps, towers, enemy heroes). Depending on who was killed, gold can be transferred to the assassin (reward for the creep) or his team (towers, barracks, couriers and </a:t>
            </a:r>
            <a:r>
              <a:rPr lang="en-US" sz="2000" b="0" i="0" u="none" strike="noStrike" dirty="0" smtClean="0">
                <a:solidFill>
                  <a:schemeClr val="bg1"/>
                </a:solidFill>
                <a:effectLst/>
                <a:latin typeface="MV Boli" panose="02000500030200090000" pitchFamily="2" charset="0"/>
                <a:cs typeface="MV Boli" panose="02000500030200090000" pitchFamily="2" charset="0"/>
              </a:rPr>
              <a:t>Roshan</a:t>
            </a:r>
            <a:r>
              <a:rPr lang="en-US" sz="2000" b="0" i="0" dirty="0" smtClean="0">
                <a:solidFill>
                  <a:schemeClr val="bg1"/>
                </a:solidFill>
                <a:effectLst/>
                <a:latin typeface="MV Boli" panose="02000500030200090000" pitchFamily="2" charset="0"/>
                <a:cs typeface="MV Boli" panose="02000500030200090000" pitchFamily="2" charset="0"/>
              </a:rPr>
              <a:t> ).</a:t>
            </a:r>
            <a:endParaRPr lang="ru-RU" sz="2000" dirty="0">
              <a:solidFill>
                <a:schemeClr val="bg1"/>
              </a:solidFill>
              <a:cs typeface="MV Boli" panose="02000500030200090000" pitchFamily="2" charset="0"/>
            </a:endParaRPr>
          </a:p>
        </p:txBody>
      </p:sp>
    </p:spTree>
    <p:extLst>
      <p:ext uri="{BB962C8B-B14F-4D97-AF65-F5344CB8AC3E}">
        <p14:creationId xmlns:p14="http://schemas.microsoft.com/office/powerpoint/2010/main" val="3424570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oshan - Dota 2 Wallpapers - Wallpaper C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441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416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0" y="1892008"/>
            <a:ext cx="12214022" cy="4965992"/>
          </a:xfrm>
          <a:prstGeom prst="rect">
            <a:avLst/>
          </a:prstGeom>
        </p:spPr>
      </p:pic>
      <p:sp>
        <p:nvSpPr>
          <p:cNvPr id="2" name="Прямоугольник 1"/>
          <p:cNvSpPr/>
          <p:nvPr/>
        </p:nvSpPr>
        <p:spPr>
          <a:xfrm>
            <a:off x="423496" y="125485"/>
            <a:ext cx="11768504" cy="1508105"/>
          </a:xfrm>
          <a:prstGeom prst="rect">
            <a:avLst/>
          </a:prstGeom>
        </p:spPr>
        <p:txBody>
          <a:bodyPr wrap="square">
            <a:spAutoFit/>
          </a:bodyPr>
          <a:lstStyle/>
          <a:p>
            <a:r>
              <a:rPr lang="ro-MD" sz="3600" dirty="0" smtClean="0">
                <a:solidFill>
                  <a:schemeClr val="bg1"/>
                </a:solidFill>
                <a:cs typeface="MV Boli" panose="02000500030200090000" pitchFamily="2" charset="0"/>
              </a:rPr>
              <a:t>I</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can</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say</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that</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Dota</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has</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its</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own</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culture</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in</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some</a:t>
            </a:r>
            <a:r>
              <a:rPr lang="ru-RU" sz="3600" dirty="0" smtClean="0">
                <a:solidFill>
                  <a:schemeClr val="bg1"/>
                </a:solidFill>
                <a:cs typeface="MV Boli" panose="02000500030200090000" pitchFamily="2" charset="0"/>
              </a:rPr>
              <a:t> </a:t>
            </a:r>
            <a:r>
              <a:rPr lang="ru-RU" sz="3600" dirty="0" err="1" smtClean="0">
                <a:solidFill>
                  <a:schemeClr val="bg1"/>
                </a:solidFill>
                <a:cs typeface="MV Boli" panose="02000500030200090000" pitchFamily="2" charset="0"/>
              </a:rPr>
              <a:t>way</a:t>
            </a:r>
            <a:endParaRPr lang="ru-RU" sz="3600" dirty="0" smtClean="0">
              <a:solidFill>
                <a:schemeClr val="bg1"/>
              </a:solidFill>
              <a:cs typeface="MV Boli" panose="02000500030200090000" pitchFamily="2" charset="0"/>
            </a:endParaRPr>
          </a:p>
          <a:p>
            <a:r>
              <a:rPr lang="en-US" sz="2800" dirty="0" smtClean="0">
                <a:solidFill>
                  <a:schemeClr val="bg1"/>
                </a:solidFill>
                <a:cs typeface="MV Boli" panose="02000500030200090000" pitchFamily="2" charset="0"/>
              </a:rPr>
              <a:t>each character has its own story</a:t>
            </a:r>
            <a:r>
              <a:rPr lang="ru-RU" sz="2800" dirty="0" smtClean="0">
                <a:solidFill>
                  <a:schemeClr val="bg1"/>
                </a:solidFill>
                <a:cs typeface="MV Boli" panose="02000500030200090000" pitchFamily="2" charset="0"/>
              </a:rPr>
              <a:t>. </a:t>
            </a:r>
            <a:r>
              <a:rPr lang="ro-MD" sz="2800" dirty="0">
                <a:solidFill>
                  <a:schemeClr val="bg1"/>
                </a:solidFill>
                <a:cs typeface="MV Boli" panose="02000500030200090000" pitchFamily="2" charset="0"/>
              </a:rPr>
              <a:t>F</a:t>
            </a:r>
            <a:r>
              <a:rPr lang="en-US" sz="2800" dirty="0" smtClean="0">
                <a:solidFill>
                  <a:schemeClr val="bg1"/>
                </a:solidFill>
                <a:cs typeface="MV Boli" panose="02000500030200090000" pitchFamily="2" charset="0"/>
              </a:rPr>
              <a:t>or example,  ‘Typical </a:t>
            </a:r>
            <a:r>
              <a:rPr lang="en-US" sz="2800" dirty="0" err="1" smtClean="0">
                <a:solidFill>
                  <a:schemeClr val="bg1"/>
                </a:solidFill>
                <a:cs typeface="MV Boli" panose="02000500030200090000" pitchFamily="2" charset="0"/>
              </a:rPr>
              <a:t>Dota</a:t>
            </a:r>
            <a:r>
              <a:rPr lang="en-US" sz="2800" dirty="0" smtClean="0">
                <a:solidFill>
                  <a:schemeClr val="bg1"/>
                </a:solidFill>
                <a:cs typeface="MV Boli" panose="02000500030200090000" pitchFamily="2" charset="0"/>
              </a:rPr>
              <a:t>’ </a:t>
            </a:r>
            <a:r>
              <a:rPr lang="ro-MD" sz="2800" dirty="0" smtClean="0">
                <a:solidFill>
                  <a:schemeClr val="bg1"/>
                </a:solidFill>
                <a:cs typeface="MV Boli" panose="02000500030200090000" pitchFamily="2" charset="0"/>
              </a:rPr>
              <a:t>– youtube </a:t>
            </a:r>
            <a:r>
              <a:rPr lang="en-US" sz="2800" dirty="0" smtClean="0">
                <a:solidFill>
                  <a:schemeClr val="bg1"/>
                </a:solidFill>
                <a:cs typeface="MV Boli" panose="02000500030200090000" pitchFamily="2" charset="0"/>
              </a:rPr>
              <a:t>channel tells the story of each </a:t>
            </a:r>
            <a:r>
              <a:rPr lang="en-US" sz="2800" dirty="0" err="1" smtClean="0">
                <a:solidFill>
                  <a:schemeClr val="bg1"/>
                </a:solidFill>
                <a:cs typeface="MV Boli" panose="02000500030200090000" pitchFamily="2" charset="0"/>
              </a:rPr>
              <a:t>Dota</a:t>
            </a:r>
            <a:r>
              <a:rPr lang="en-US" sz="2800" dirty="0" smtClean="0">
                <a:solidFill>
                  <a:schemeClr val="bg1"/>
                </a:solidFill>
                <a:cs typeface="MV Boli" panose="02000500030200090000" pitchFamily="2" charset="0"/>
              </a:rPr>
              <a:t> </a:t>
            </a:r>
            <a:r>
              <a:rPr lang="ro-MD" sz="2800" dirty="0" smtClean="0">
                <a:solidFill>
                  <a:schemeClr val="bg1"/>
                </a:solidFill>
                <a:cs typeface="MV Boli" panose="02000500030200090000" pitchFamily="2" charset="0"/>
              </a:rPr>
              <a:t>hero</a:t>
            </a:r>
            <a:r>
              <a:rPr lang="ru-RU" sz="2800" dirty="0" smtClean="0">
                <a:solidFill>
                  <a:schemeClr val="bg1"/>
                </a:solidFill>
                <a:cs typeface="MV Boli" panose="02000500030200090000" pitchFamily="2" charset="0"/>
              </a:rPr>
              <a:t> </a:t>
            </a:r>
            <a:r>
              <a:rPr lang="ro-MD" sz="2800" dirty="0" smtClean="0">
                <a:solidFill>
                  <a:schemeClr val="bg1"/>
                </a:solidFill>
                <a:cs typeface="MV Boli" panose="02000500030200090000" pitchFamily="2" charset="0"/>
              </a:rPr>
              <a:t>and something interesting facts about them.</a:t>
            </a:r>
            <a:endParaRPr lang="ru-RU" sz="2800" dirty="0">
              <a:solidFill>
                <a:schemeClr val="bg1"/>
              </a:solidFill>
              <a:cs typeface="MV Boli" panose="02000500030200090000" pitchFamily="2" charset="0"/>
            </a:endParaRPr>
          </a:p>
        </p:txBody>
      </p:sp>
    </p:spTree>
    <p:extLst>
      <p:ext uri="{BB962C8B-B14F-4D97-AF65-F5344CB8AC3E}">
        <p14:creationId xmlns:p14="http://schemas.microsoft.com/office/powerpoint/2010/main" val="3181948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560425" y="2639027"/>
            <a:ext cx="6632293" cy="1323439"/>
          </a:xfrm>
          <a:prstGeom prst="rect">
            <a:avLst/>
          </a:prstGeom>
          <a:noFill/>
        </p:spPr>
        <p:txBody>
          <a:bodyPr wrap="square" rtlCol="0">
            <a:spAutoFit/>
          </a:bodyPr>
          <a:lstStyle/>
          <a:p>
            <a:r>
              <a:rPr lang="ro-MD" sz="8000" dirty="0" smtClean="0">
                <a:solidFill>
                  <a:schemeClr val="bg1"/>
                </a:solidFill>
                <a:latin typeface="MV Boli" panose="02000500030200090000" pitchFamily="2" charset="0"/>
                <a:cs typeface="MV Boli" panose="02000500030200090000" pitchFamily="2" charset="0"/>
              </a:rPr>
              <a:t>Arts</a:t>
            </a:r>
            <a:endParaRPr lang="ru-RU" sz="8000" dirty="0">
              <a:solidFill>
                <a:schemeClr val="bg1"/>
              </a:solidFill>
              <a:cs typeface="MV Boli" panose="02000500030200090000" pitchFamily="2" charset="0"/>
            </a:endParaRPr>
          </a:p>
        </p:txBody>
      </p:sp>
    </p:spTree>
    <p:extLst>
      <p:ext uri="{BB962C8B-B14F-4D97-AF65-F5344CB8AC3E}">
        <p14:creationId xmlns:p14="http://schemas.microsoft.com/office/powerpoint/2010/main" val="40223570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Dota 2 A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180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Сообщество Steam :: :: Dota 2 Fan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982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s://static.wikia.nocookie.net/dota2_gamepedia/images/5/52/Dota_2.png/revision/latest/scale-to-width-down/400?cb=2018050318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49936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78180" y="2898339"/>
            <a:ext cx="10835640" cy="3539430"/>
          </a:xfrm>
          <a:prstGeom prst="rect">
            <a:avLst/>
          </a:prstGeom>
        </p:spPr>
        <p:txBody>
          <a:bodyPr wrap="square">
            <a:spAutoFit/>
          </a:bodyPr>
          <a:lstStyle/>
          <a:p>
            <a:r>
              <a:rPr lang="en-US" sz="2800" i="0" dirty="0" err="1" smtClean="0">
                <a:solidFill>
                  <a:schemeClr val="bg1"/>
                </a:solidFill>
                <a:effectLst/>
                <a:latin typeface="MV Boli" panose="02000500030200090000" pitchFamily="2" charset="0"/>
                <a:cs typeface="MV Boli" panose="02000500030200090000" pitchFamily="2" charset="0"/>
              </a:rPr>
              <a:t>Dota</a:t>
            </a:r>
            <a:r>
              <a:rPr lang="en-US" sz="2800" i="0" dirty="0" smtClean="0">
                <a:solidFill>
                  <a:schemeClr val="bg1"/>
                </a:solidFill>
                <a:effectLst/>
                <a:latin typeface="MV Boli" panose="02000500030200090000" pitchFamily="2" charset="0"/>
                <a:cs typeface="MV Boli" panose="02000500030200090000" pitchFamily="2" charset="0"/>
              </a:rPr>
              <a:t> 2 is an Action RTS computer multiplayer team game developed by </a:t>
            </a:r>
            <a:r>
              <a:rPr lang="en-US" sz="2800" i="0" u="none" strike="noStrike" dirty="0" smtClean="0">
                <a:solidFill>
                  <a:schemeClr val="bg1"/>
                </a:solidFill>
                <a:effectLst/>
                <a:latin typeface="MV Boli" panose="02000500030200090000" pitchFamily="2" charset="0"/>
                <a:cs typeface="MV Boli" panose="02000500030200090000" pitchFamily="2" charset="0"/>
              </a:rPr>
              <a:t>Valve Corporation</a:t>
            </a:r>
            <a:r>
              <a:rPr lang="en-US" sz="2800" i="0" dirty="0" smtClean="0">
                <a:solidFill>
                  <a:schemeClr val="bg1"/>
                </a:solidFill>
                <a:effectLst/>
                <a:latin typeface="MV Boli" panose="02000500030200090000" pitchFamily="2" charset="0"/>
                <a:cs typeface="MV Boli" panose="02000500030200090000" pitchFamily="2" charset="0"/>
              </a:rPr>
              <a:t>. The game was announced on October 13, 2010 and released on July 9, 2013 for Windows, and on July 18, 2013 for Linux and OS X. The game is distributed under the Free to Play model. </a:t>
            </a:r>
            <a:r>
              <a:rPr lang="en-US" sz="2800" i="0" dirty="0" err="1" smtClean="0">
                <a:solidFill>
                  <a:schemeClr val="bg1"/>
                </a:solidFill>
                <a:effectLst/>
                <a:latin typeface="MV Boli" panose="02000500030200090000" pitchFamily="2" charset="0"/>
                <a:cs typeface="MV Boli" panose="02000500030200090000" pitchFamily="2" charset="0"/>
              </a:rPr>
              <a:t>Dota</a:t>
            </a:r>
            <a:r>
              <a:rPr lang="en-US" sz="2800" i="0" dirty="0" smtClean="0">
                <a:solidFill>
                  <a:schemeClr val="bg1"/>
                </a:solidFill>
                <a:effectLst/>
                <a:latin typeface="MV Boli" panose="02000500030200090000" pitchFamily="2" charset="0"/>
                <a:cs typeface="MV Boli" panose="02000500030200090000" pitchFamily="2" charset="0"/>
              </a:rPr>
              <a:t> 2 is the implementation of the famous </a:t>
            </a:r>
            <a:r>
              <a:rPr lang="en-US" sz="2800" i="0" u="none" strike="noStrike" dirty="0" smtClean="0">
                <a:solidFill>
                  <a:schemeClr val="bg1"/>
                </a:solidFill>
                <a:effectLst/>
                <a:latin typeface="MV Boli" panose="02000500030200090000" pitchFamily="2" charset="0"/>
                <a:cs typeface="MV Boli" panose="02000500030200090000" pitchFamily="2" charset="0"/>
              </a:rPr>
              <a:t>Defense of the Ancients</a:t>
            </a:r>
            <a:r>
              <a:rPr lang="en-US" sz="2800" i="0" dirty="0" smtClean="0">
                <a:solidFill>
                  <a:schemeClr val="bg1"/>
                </a:solidFill>
                <a:effectLst/>
                <a:latin typeface="MV Boli" panose="02000500030200090000" pitchFamily="2" charset="0"/>
                <a:cs typeface="MV Boli" panose="02000500030200090000" pitchFamily="2" charset="0"/>
              </a:rPr>
              <a:t> map for Warcraft III: The Frozen Throne, based on the Aeon of Strife map for StarCraft.</a:t>
            </a:r>
            <a:endParaRPr lang="ru-RU" sz="2800" dirty="0">
              <a:solidFill>
                <a:schemeClr val="bg1"/>
              </a:solidFill>
              <a:cs typeface="MV Boli" panose="02000500030200090000" pitchFamily="2" charset="0"/>
            </a:endParaRPr>
          </a:p>
        </p:txBody>
      </p:sp>
    </p:spTree>
    <p:extLst>
      <p:ext uri="{BB962C8B-B14F-4D97-AF65-F5344CB8AC3E}">
        <p14:creationId xmlns:p14="http://schemas.microsoft.com/office/powerpoint/2010/main" val="1989621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igital art dota 2 1080P, 2K, 4K, 5K HD wallpapers free download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92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a GIPHY | Dota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12192000" cy="685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50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Прямоугольник 1"/>
          <p:cNvSpPr/>
          <p:nvPr/>
        </p:nvSpPr>
        <p:spPr>
          <a:xfrm>
            <a:off x="148061" y="165854"/>
            <a:ext cx="3400290" cy="707886"/>
          </a:xfrm>
          <a:prstGeom prst="rect">
            <a:avLst/>
          </a:prstGeom>
          <a:solidFill>
            <a:schemeClr val="tx1"/>
          </a:solidFill>
        </p:spPr>
        <p:txBody>
          <a:bodyPr wrap="none">
            <a:spAutoFit/>
          </a:bodyPr>
          <a:lstStyle/>
          <a:p>
            <a:pPr fontAlgn="base"/>
            <a:r>
              <a:rPr lang="en-US" sz="4000" b="1" i="0" dirty="0" smtClean="0">
                <a:solidFill>
                  <a:schemeClr val="bg1"/>
                </a:solidFill>
                <a:effectLst/>
                <a:latin typeface="MV Boli" panose="02000500030200090000" pitchFamily="2" charset="0"/>
                <a:cs typeface="MV Boli" panose="02000500030200090000" pitchFamily="2" charset="0"/>
              </a:rPr>
              <a:t>Game process</a:t>
            </a:r>
            <a:endParaRPr lang="en-US" sz="4000" b="1" i="0" dirty="0">
              <a:solidFill>
                <a:schemeClr val="bg1"/>
              </a:solidFill>
              <a:effectLst/>
              <a:latin typeface="MV Boli" panose="02000500030200090000" pitchFamily="2" charset="0"/>
              <a:cs typeface="MV Boli" panose="02000500030200090000" pitchFamily="2" charset="0"/>
            </a:endParaRPr>
          </a:p>
        </p:txBody>
      </p:sp>
      <p:sp>
        <p:nvSpPr>
          <p:cNvPr id="3" name="Прямоугольник 2"/>
          <p:cNvSpPr/>
          <p:nvPr/>
        </p:nvSpPr>
        <p:spPr>
          <a:xfrm>
            <a:off x="148061" y="1198662"/>
            <a:ext cx="6191780" cy="4524315"/>
          </a:xfrm>
          <a:prstGeom prst="rect">
            <a:avLst/>
          </a:prstGeom>
        </p:spPr>
        <p:txBody>
          <a:bodyPr wrap="square">
            <a:spAutoFit/>
          </a:bodyPr>
          <a:lstStyle/>
          <a:p>
            <a:pPr fontAlgn="base"/>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2 is a combination of RTS and RPG. Players are divided into two competing teams (Forces of Light and Forces of Darkness), each of which contains up to five players. The main goal of the game is to destroy the enemy </a:t>
            </a:r>
            <a:r>
              <a:rPr lang="en-US" b="0" i="0" u="none" strike="noStrike" dirty="0" smtClean="0">
                <a:solidFill>
                  <a:schemeClr val="bg1"/>
                </a:solidFill>
                <a:effectLst/>
                <a:latin typeface="MV Boli" panose="02000500030200090000" pitchFamily="2" charset="0"/>
                <a:cs typeface="MV Boli" panose="02000500030200090000" pitchFamily="2" charset="0"/>
              </a:rPr>
              <a:t>Fortress</a:t>
            </a:r>
            <a:r>
              <a:rPr lang="en-US" b="0" i="0" dirty="0" smtClean="0">
                <a:solidFill>
                  <a:schemeClr val="bg1"/>
                </a:solidFill>
                <a:effectLst/>
                <a:latin typeface="MV Boli" panose="02000500030200090000" pitchFamily="2" charset="0"/>
                <a:cs typeface="MV Boli" panose="02000500030200090000" pitchFamily="2" charset="0"/>
              </a:rPr>
              <a:t> and protect your own. Fortresses are protected by three </a:t>
            </a:r>
            <a:r>
              <a:rPr lang="en-US" b="0" i="0" u="none" strike="noStrike" dirty="0" smtClean="0">
                <a:solidFill>
                  <a:schemeClr val="bg1"/>
                </a:solidFill>
                <a:effectLst/>
                <a:latin typeface="MV Boli" panose="02000500030200090000" pitchFamily="2" charset="0"/>
                <a:cs typeface="MV Boli" panose="02000500030200090000" pitchFamily="2" charset="0"/>
              </a:rPr>
              <a:t>towers</a:t>
            </a:r>
            <a:r>
              <a:rPr lang="en-US" b="0" i="0" dirty="0" smtClean="0">
                <a:solidFill>
                  <a:schemeClr val="bg1"/>
                </a:solidFill>
                <a:effectLst/>
                <a:latin typeface="MV Boli" panose="02000500030200090000" pitchFamily="2" charset="0"/>
                <a:cs typeface="MV Boli" panose="02000500030200090000" pitchFamily="2" charset="0"/>
              </a:rPr>
              <a:t> on each side. Each player controls a hero, a strategically powerful unit with unique abilities and characteristics that improve over time. The hero can gain experience to increase his level, earn gold, buy and collect items that enhance it. Each player constantly receives a small amount of gold, and also earns it by killing creeps, heroes and destroying buildings.</a:t>
            </a:r>
          </a:p>
          <a:p>
            <a:pPr fontAlgn="base"/>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2 has a strong emphasis on tactics and teamwork, and strategy is often tied to speed gains, optimal item selection, and ability enhancement order.</a:t>
            </a:r>
            <a:endParaRPr lang="en-US" b="0" i="0" dirty="0">
              <a:solidFill>
                <a:schemeClr val="bg1"/>
              </a:solidFill>
              <a:effectLst/>
              <a:latin typeface="MV Boli" panose="02000500030200090000" pitchFamily="2" charset="0"/>
              <a:cs typeface="MV Boli" panose="02000500030200090000" pitchFamily="2" charset="0"/>
            </a:endParaRPr>
          </a:p>
        </p:txBody>
      </p:sp>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41" y="1626093"/>
            <a:ext cx="5751596" cy="3235273"/>
          </a:xfrm>
          <a:prstGeom prst="rect">
            <a:avLst/>
          </a:prstGeom>
        </p:spPr>
      </p:pic>
    </p:spTree>
    <p:extLst>
      <p:ext uri="{BB962C8B-B14F-4D97-AF65-F5344CB8AC3E}">
        <p14:creationId xmlns:p14="http://schemas.microsoft.com/office/powerpoint/2010/main" val="3966755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4698871" y="0"/>
            <a:ext cx="4206805" cy="4206805"/>
          </a:xfrm>
          <a:prstGeom prst="rect">
            <a:avLst/>
          </a:prstGeom>
        </p:spPr>
      </p:pic>
      <p:sp>
        <p:nvSpPr>
          <p:cNvPr id="2" name="Прямоугольник 1"/>
          <p:cNvSpPr/>
          <p:nvPr/>
        </p:nvSpPr>
        <p:spPr>
          <a:xfrm>
            <a:off x="172874" y="242054"/>
            <a:ext cx="3850734" cy="830997"/>
          </a:xfrm>
          <a:prstGeom prst="rect">
            <a:avLst/>
          </a:prstGeom>
        </p:spPr>
        <p:txBody>
          <a:bodyPr wrap="none">
            <a:spAutoFit/>
          </a:bodyPr>
          <a:lstStyle/>
          <a:p>
            <a:pPr fontAlgn="base"/>
            <a:r>
              <a:rPr lang="en-US" sz="4800" b="0" i="0" dirty="0" smtClean="0">
                <a:solidFill>
                  <a:schemeClr val="bg1"/>
                </a:solidFill>
                <a:effectLst/>
                <a:latin typeface="MV Boli" panose="02000500030200090000" pitchFamily="2" charset="0"/>
                <a:cs typeface="MV Boli" panose="02000500030200090000" pitchFamily="2" charset="0"/>
              </a:rPr>
              <a:t>Development</a:t>
            </a:r>
            <a:endParaRPr lang="en-US" sz="2000" b="0" i="0" dirty="0">
              <a:solidFill>
                <a:schemeClr val="bg1"/>
              </a:solidFill>
              <a:effectLst/>
              <a:latin typeface="MV Boli" panose="02000500030200090000" pitchFamily="2" charset="0"/>
              <a:cs typeface="MV Boli" panose="02000500030200090000" pitchFamily="2" charset="0"/>
            </a:endParaRPr>
          </a:p>
        </p:txBody>
      </p:sp>
      <p:sp>
        <p:nvSpPr>
          <p:cNvPr id="3" name="Прямоугольник 2"/>
          <p:cNvSpPr/>
          <p:nvPr/>
        </p:nvSpPr>
        <p:spPr>
          <a:xfrm>
            <a:off x="172874" y="3553659"/>
            <a:ext cx="6096000" cy="3139321"/>
          </a:xfrm>
          <a:prstGeom prst="rect">
            <a:avLst/>
          </a:prstGeom>
        </p:spPr>
        <p:txBody>
          <a:bodyPr>
            <a:spAutoFit/>
          </a:bodyPr>
          <a:lstStyle/>
          <a:p>
            <a:pPr fontAlgn="base"/>
            <a:r>
              <a:rPr lang="en-US" b="0" i="0" dirty="0" err="1" smtClean="0">
                <a:solidFill>
                  <a:schemeClr val="bg1"/>
                </a:solidFill>
                <a:effectLst/>
                <a:latin typeface="MV Boli" panose="02000500030200090000" pitchFamily="2" charset="0"/>
                <a:cs typeface="MV Boli" panose="02000500030200090000" pitchFamily="2" charset="0"/>
              </a:rPr>
              <a:t>IceFrog</a:t>
            </a:r>
            <a:r>
              <a:rPr lang="en-US" b="0" i="0" dirty="0" smtClean="0">
                <a:solidFill>
                  <a:schemeClr val="bg1"/>
                </a:solidFill>
                <a:effectLst/>
                <a:latin typeface="MV Boli" panose="02000500030200090000" pitchFamily="2" charset="0"/>
                <a:cs typeface="MV Boli" panose="02000500030200090000" pitchFamily="2" charset="0"/>
              </a:rPr>
              <a:t> , the lead developer for the original </a:t>
            </a:r>
            <a:r>
              <a:rPr lang="en-US" b="0" i="0" u="none" strike="noStrike" dirty="0" smtClean="0">
                <a:solidFill>
                  <a:schemeClr val="bg1"/>
                </a:solidFill>
                <a:effectLst/>
                <a:latin typeface="MV Boli" panose="02000500030200090000" pitchFamily="2" charset="0"/>
                <a:cs typeface="MV Boli" panose="02000500030200090000" pitchFamily="2" charset="0"/>
              </a:rPr>
              <a:t>Defense of the Ancients</a:t>
            </a:r>
            <a:r>
              <a:rPr lang="en-US" b="0" i="0" dirty="0" smtClean="0">
                <a:solidFill>
                  <a:schemeClr val="bg1"/>
                </a:solidFill>
                <a:effectLst/>
                <a:latin typeface="MV Boli" panose="02000500030200090000" pitchFamily="2" charset="0"/>
                <a:cs typeface="MV Boli" panose="02000500030200090000" pitchFamily="2" charset="0"/>
              </a:rPr>
              <a:t> , was hired by Valve Software in 2009.</a:t>
            </a:r>
          </a:p>
          <a:p>
            <a:pPr fontAlgn="base"/>
            <a:r>
              <a:rPr lang="en-US" b="0" i="0" dirty="0" smtClean="0">
                <a:solidFill>
                  <a:schemeClr val="bg1"/>
                </a:solidFill>
                <a:effectLst/>
                <a:latin typeface="MV Boli" panose="02000500030200090000" pitchFamily="2" charset="0"/>
                <a:cs typeface="MV Boli" panose="02000500030200090000" pitchFamily="2" charset="0"/>
              </a:rPr>
              <a:t>The beta test began in 2010 and officially ended in July 2013 just after </a:t>
            </a:r>
            <a:r>
              <a:rPr lang="en-US" b="0" i="0" u="none" strike="noStrike" dirty="0" smtClean="0">
                <a:solidFill>
                  <a:schemeClr val="bg1"/>
                </a:solidFill>
                <a:effectLst/>
                <a:latin typeface="MV Boli" panose="02000500030200090000" pitchFamily="2" charset="0"/>
                <a:cs typeface="MV Boli" panose="02000500030200090000" pitchFamily="2" charset="0"/>
              </a:rPr>
              <a:t>The International 2013</a:t>
            </a:r>
            <a:r>
              <a:rPr lang="en-US" b="0" i="0" dirty="0" smtClean="0">
                <a:solidFill>
                  <a:schemeClr val="bg1"/>
                </a:solidFill>
                <a:effectLst/>
                <a:latin typeface="MV Boli" panose="02000500030200090000" pitchFamily="2" charset="0"/>
                <a:cs typeface="MV Boli" panose="02000500030200090000" pitchFamily="2" charset="0"/>
              </a:rPr>
              <a:t> , when the Windows client was officially released with the queuing system implemented. Mac and Linux clients were released a week later. </a:t>
            </a:r>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2 is powered by the Source 2 engine and repeats some small details from the original </a:t>
            </a:r>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to preserve the gameplay</a:t>
            </a:r>
            <a:endParaRPr lang="ru-RU" b="0" i="0" dirty="0" smtClean="0">
              <a:solidFill>
                <a:schemeClr val="bg1"/>
              </a:solidFill>
              <a:effectLst/>
              <a:latin typeface="MV Boli" panose="02000500030200090000" pitchFamily="2" charset="0"/>
              <a:cs typeface="MV Boli" panose="02000500030200090000" pitchFamily="2" charset="0"/>
            </a:endParaRPr>
          </a:p>
          <a:p>
            <a:pPr fontAlgn="base"/>
            <a:r>
              <a:rPr lang="en-US" dirty="0" smtClean="0">
                <a:solidFill>
                  <a:schemeClr val="bg1"/>
                </a:solidFill>
                <a:latin typeface="MV Boli" panose="02000500030200090000" pitchFamily="2" charset="0"/>
                <a:cs typeface="MV Boli" panose="02000500030200090000" pitchFamily="2" charset="0"/>
              </a:rPr>
              <a:t>T</a:t>
            </a:r>
            <a:r>
              <a:rPr lang="en-US" b="0" i="0" dirty="0" smtClean="0">
                <a:solidFill>
                  <a:schemeClr val="bg1"/>
                </a:solidFill>
                <a:effectLst/>
                <a:latin typeface="MV Boli" panose="02000500030200090000" pitchFamily="2" charset="0"/>
                <a:cs typeface="MV Boli" panose="02000500030200090000" pitchFamily="2" charset="0"/>
              </a:rPr>
              <a:t>he identity of </a:t>
            </a:r>
            <a:r>
              <a:rPr lang="en-US" b="0" i="0" dirty="0" err="1" smtClean="0">
                <a:solidFill>
                  <a:schemeClr val="bg1"/>
                </a:solidFill>
                <a:effectLst/>
                <a:latin typeface="MV Boli" panose="02000500030200090000" pitchFamily="2" charset="0"/>
                <a:cs typeface="MV Boli" panose="02000500030200090000" pitchFamily="2" charset="0"/>
              </a:rPr>
              <a:t>Icefrog</a:t>
            </a:r>
            <a:r>
              <a:rPr lang="en-US" b="0" i="0" dirty="0" smtClean="0">
                <a:solidFill>
                  <a:schemeClr val="bg1"/>
                </a:solidFill>
                <a:effectLst/>
                <a:latin typeface="MV Boli" panose="02000500030200090000" pitchFamily="2" charset="0"/>
                <a:cs typeface="MV Boli" panose="02000500030200090000" pitchFamily="2" charset="0"/>
              </a:rPr>
              <a:t> is still unknown</a:t>
            </a:r>
            <a:endParaRPr lang="en-US" b="0" i="0" dirty="0">
              <a:solidFill>
                <a:schemeClr val="bg1"/>
              </a:solidFill>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157576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Прямоугольник 1"/>
          <p:cNvSpPr/>
          <p:nvPr/>
        </p:nvSpPr>
        <p:spPr>
          <a:xfrm>
            <a:off x="231886" y="165854"/>
            <a:ext cx="1098378" cy="646331"/>
          </a:xfrm>
          <a:prstGeom prst="rect">
            <a:avLst/>
          </a:prstGeom>
        </p:spPr>
        <p:txBody>
          <a:bodyPr wrap="none">
            <a:spAutoFit/>
          </a:bodyPr>
          <a:lstStyle/>
          <a:p>
            <a:pPr fontAlgn="base"/>
            <a:r>
              <a:rPr lang="en-US" sz="3600" b="0" i="0" dirty="0" smtClean="0">
                <a:solidFill>
                  <a:schemeClr val="bg1"/>
                </a:solidFill>
                <a:effectLst/>
                <a:latin typeface="MV Boli" panose="02000500030200090000" pitchFamily="2" charset="0"/>
                <a:cs typeface="MV Boli" panose="02000500030200090000" pitchFamily="2" charset="0"/>
              </a:rPr>
              <a:t>Map</a:t>
            </a:r>
            <a:endParaRPr lang="en-US" sz="3600" b="0" i="0" dirty="0">
              <a:solidFill>
                <a:schemeClr val="bg1"/>
              </a:solidFill>
              <a:effectLst/>
              <a:latin typeface="MV Boli" panose="02000500030200090000" pitchFamily="2" charset="0"/>
              <a:cs typeface="MV Boli" panose="02000500030200090000" pitchFamily="2" charset="0"/>
            </a:endParaRPr>
          </a:p>
        </p:txBody>
      </p:sp>
      <p:sp>
        <p:nvSpPr>
          <p:cNvPr id="4" name="Прямоугольник 3"/>
          <p:cNvSpPr/>
          <p:nvPr/>
        </p:nvSpPr>
        <p:spPr>
          <a:xfrm>
            <a:off x="231886" y="947619"/>
            <a:ext cx="6096000" cy="3170099"/>
          </a:xfrm>
          <a:prstGeom prst="rect">
            <a:avLst/>
          </a:prstGeom>
        </p:spPr>
        <p:txBody>
          <a:bodyPr>
            <a:spAutoFit/>
          </a:bodyPr>
          <a:lstStyle/>
          <a:p>
            <a:r>
              <a:rPr lang="en-US" sz="2000" b="1" i="0" dirty="0" smtClean="0">
                <a:solidFill>
                  <a:schemeClr val="bg1"/>
                </a:solidFill>
                <a:effectLst/>
                <a:latin typeface="MV Boli" panose="02000500030200090000" pitchFamily="2" charset="0"/>
                <a:cs typeface="MV Boli" panose="02000500030200090000" pitchFamily="2" charset="0"/>
              </a:rPr>
              <a:t>The map</a:t>
            </a:r>
            <a:r>
              <a:rPr lang="en-US" sz="2000" b="0" i="0" dirty="0" smtClean="0">
                <a:solidFill>
                  <a:schemeClr val="bg1"/>
                </a:solidFill>
                <a:effectLst/>
                <a:latin typeface="MV Boli" panose="02000500030200090000" pitchFamily="2" charset="0"/>
                <a:cs typeface="MV Boli" panose="02000500030200090000" pitchFamily="2" charset="0"/>
              </a:rPr>
              <a:t> is the playing field of all </a:t>
            </a:r>
            <a:r>
              <a:rPr lang="en-US" sz="2000" b="0" i="0" dirty="0" err="1" smtClean="0">
                <a:solidFill>
                  <a:schemeClr val="bg1"/>
                </a:solidFill>
                <a:effectLst/>
                <a:latin typeface="MV Boli" panose="02000500030200090000" pitchFamily="2" charset="0"/>
                <a:cs typeface="MV Boli" panose="02000500030200090000" pitchFamily="2" charset="0"/>
              </a:rPr>
              <a:t>Dota</a:t>
            </a:r>
            <a:r>
              <a:rPr lang="en-US" sz="2000" b="0" i="0" dirty="0" smtClean="0">
                <a:solidFill>
                  <a:schemeClr val="bg1"/>
                </a:solidFill>
                <a:effectLst/>
                <a:latin typeface="MV Boli" panose="02000500030200090000" pitchFamily="2" charset="0"/>
                <a:cs typeface="MV Boli" panose="02000500030200090000" pitchFamily="2" charset="0"/>
              </a:rPr>
              <a:t> 2 matches. It consists of two sides, one of which is occupied by the </a:t>
            </a:r>
            <a:r>
              <a:rPr lang="en-US" sz="2000" b="0" i="0" u="none" strike="noStrike" dirty="0" smtClean="0">
                <a:solidFill>
                  <a:schemeClr val="bg1"/>
                </a:solidFill>
                <a:effectLst/>
                <a:latin typeface="MV Boli" panose="02000500030200090000" pitchFamily="2" charset="0"/>
                <a:cs typeface="MV Boli" panose="02000500030200090000" pitchFamily="2" charset="0"/>
              </a:rPr>
              <a:t>Forces of Light</a:t>
            </a:r>
            <a:r>
              <a:rPr lang="en-US" sz="2000" b="0" i="0" dirty="0" smtClean="0">
                <a:solidFill>
                  <a:schemeClr val="bg1"/>
                </a:solidFill>
                <a:effectLst/>
                <a:latin typeface="MV Boli" panose="02000500030200090000" pitchFamily="2" charset="0"/>
                <a:cs typeface="MV Boli" panose="02000500030200090000" pitchFamily="2" charset="0"/>
              </a:rPr>
              <a:t> , and the other - by the </a:t>
            </a:r>
            <a:r>
              <a:rPr lang="en-US" sz="2000" b="0" i="0" u="none" strike="noStrike" dirty="0" smtClean="0">
                <a:solidFill>
                  <a:schemeClr val="bg1"/>
                </a:solidFill>
                <a:effectLst/>
                <a:latin typeface="MV Boli" panose="02000500030200090000" pitchFamily="2" charset="0"/>
                <a:cs typeface="MV Boli" panose="02000500030200090000" pitchFamily="2" charset="0"/>
              </a:rPr>
              <a:t>Forces of Darkness</a:t>
            </a:r>
            <a:r>
              <a:rPr lang="en-US" sz="2000" b="0" i="0" dirty="0" smtClean="0">
                <a:solidFill>
                  <a:schemeClr val="bg1"/>
                </a:solidFill>
                <a:effectLst/>
                <a:latin typeface="MV Boli" panose="02000500030200090000" pitchFamily="2" charset="0"/>
                <a:cs typeface="MV Boli" panose="02000500030200090000" pitchFamily="2" charset="0"/>
              </a:rPr>
              <a:t> . To win, players must destroy the enemy </a:t>
            </a:r>
            <a:r>
              <a:rPr lang="en-US" sz="2000" b="0" i="0" u="none" strike="noStrike" dirty="0" smtClean="0">
                <a:solidFill>
                  <a:schemeClr val="bg1"/>
                </a:solidFill>
                <a:effectLst/>
                <a:latin typeface="MV Boli" panose="02000500030200090000" pitchFamily="2" charset="0"/>
                <a:cs typeface="MV Boli" panose="02000500030200090000" pitchFamily="2" charset="0"/>
              </a:rPr>
              <a:t>fortress</a:t>
            </a:r>
            <a:r>
              <a:rPr lang="en-US" sz="2000" b="0" i="0" dirty="0" smtClean="0">
                <a:solidFill>
                  <a:schemeClr val="bg1"/>
                </a:solidFill>
                <a:effectLst/>
                <a:latin typeface="MV Boli" panose="02000500030200090000" pitchFamily="2" charset="0"/>
                <a:cs typeface="MV Boli" panose="02000500030200090000" pitchFamily="2" charset="0"/>
              </a:rPr>
              <a:t> , an important building in the center of each team's bases. The map is duplicated in the interface by a </a:t>
            </a:r>
            <a:r>
              <a:rPr lang="en-US" sz="2000" b="1" i="0" u="none" strike="noStrike" dirty="0" smtClean="0">
                <a:solidFill>
                  <a:schemeClr val="bg1"/>
                </a:solidFill>
                <a:effectLst/>
                <a:latin typeface="MV Boli" panose="02000500030200090000" pitchFamily="2" charset="0"/>
                <a:cs typeface="MV Boli" panose="02000500030200090000" pitchFamily="2" charset="0"/>
              </a:rPr>
              <a:t>mini-map</a:t>
            </a:r>
            <a:r>
              <a:rPr lang="en-US" sz="2000" b="0" i="0" dirty="0" smtClean="0">
                <a:solidFill>
                  <a:schemeClr val="bg1"/>
                </a:solidFill>
                <a:effectLst/>
                <a:latin typeface="MV Boli" panose="02000500030200090000" pitchFamily="2" charset="0"/>
                <a:cs typeface="MV Boli" panose="02000500030200090000" pitchFamily="2" charset="0"/>
              </a:rPr>
              <a:t> . It is also important to know that there is only one map in the game, but custom games can use maps created by the community.</a:t>
            </a:r>
            <a:endParaRPr lang="ru-RU" sz="2000" dirty="0">
              <a:solidFill>
                <a:schemeClr val="bg1"/>
              </a:solidFill>
              <a:cs typeface="MV Boli" panose="02000500030200090000" pitchFamily="2" charset="0"/>
            </a:endParaRPr>
          </a:p>
        </p:txBody>
      </p:sp>
      <p:pic>
        <p:nvPicPr>
          <p:cNvPr id="6" name="Рисунок 5"/>
          <p:cNvPicPr>
            <a:picLocks noChangeAspect="1"/>
          </p:cNvPicPr>
          <p:nvPr/>
        </p:nvPicPr>
        <p:blipFill>
          <a:blip r:embed="rId2"/>
          <a:stretch>
            <a:fillRect/>
          </a:stretch>
        </p:blipFill>
        <p:spPr>
          <a:xfrm>
            <a:off x="6339841" y="519797"/>
            <a:ext cx="5414171" cy="5347603"/>
          </a:xfrm>
          <a:prstGeom prst="rect">
            <a:avLst/>
          </a:prstGeom>
        </p:spPr>
      </p:pic>
    </p:spTree>
    <p:extLst>
      <p:ext uri="{BB962C8B-B14F-4D97-AF65-F5344CB8AC3E}">
        <p14:creationId xmlns:p14="http://schemas.microsoft.com/office/powerpoint/2010/main" val="2141100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895062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a:ln>
            <a:noFill/>
          </a:ln>
          <a:effectLst>
            <a:softEdge rad="112500"/>
          </a:effectLst>
        </p:spPr>
      </p:pic>
    </p:spTree>
    <p:extLst>
      <p:ext uri="{BB962C8B-B14F-4D97-AF65-F5344CB8AC3E}">
        <p14:creationId xmlns:p14="http://schemas.microsoft.com/office/powerpoint/2010/main" val="3631363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Прямоугольник 1"/>
          <p:cNvSpPr/>
          <p:nvPr/>
        </p:nvSpPr>
        <p:spPr>
          <a:xfrm>
            <a:off x="214817" y="246491"/>
            <a:ext cx="1452642" cy="584775"/>
          </a:xfrm>
          <a:prstGeom prst="rect">
            <a:avLst/>
          </a:prstGeom>
        </p:spPr>
        <p:txBody>
          <a:bodyPr wrap="none">
            <a:spAutoFit/>
          </a:bodyPr>
          <a:lstStyle/>
          <a:p>
            <a:pPr fontAlgn="base"/>
            <a:r>
              <a:rPr lang="en-US" sz="3200" b="0" i="0" dirty="0" smtClean="0">
                <a:solidFill>
                  <a:schemeClr val="bg1"/>
                </a:solidFill>
                <a:effectLst/>
                <a:latin typeface="MV Boli" panose="02000500030200090000" pitchFamily="2" charset="0"/>
                <a:cs typeface="MV Boli" panose="02000500030200090000" pitchFamily="2" charset="0"/>
              </a:rPr>
              <a:t>Heroes</a:t>
            </a:r>
            <a:endParaRPr lang="en-US" sz="3200" b="0" i="0" dirty="0">
              <a:solidFill>
                <a:schemeClr val="bg1"/>
              </a:solidFill>
              <a:effectLst/>
              <a:latin typeface="MV Boli" panose="02000500030200090000" pitchFamily="2" charset="0"/>
              <a:cs typeface="MV Boli" panose="02000500030200090000" pitchFamily="2" charset="0"/>
            </a:endParaRPr>
          </a:p>
        </p:txBody>
      </p:sp>
      <p:sp>
        <p:nvSpPr>
          <p:cNvPr id="5" name="Прямоугольник 4"/>
          <p:cNvSpPr/>
          <p:nvPr/>
        </p:nvSpPr>
        <p:spPr>
          <a:xfrm>
            <a:off x="214817" y="1012404"/>
            <a:ext cx="6096000" cy="1754326"/>
          </a:xfrm>
          <a:prstGeom prst="rect">
            <a:avLst/>
          </a:prstGeom>
        </p:spPr>
        <p:txBody>
          <a:bodyPr>
            <a:spAutoFit/>
          </a:bodyPr>
          <a:lstStyle/>
          <a:p>
            <a:r>
              <a:rPr lang="en-US" b="0" i="0" dirty="0" smtClean="0">
                <a:solidFill>
                  <a:schemeClr val="bg1"/>
                </a:solidFill>
                <a:effectLst/>
                <a:latin typeface="MV Boli" panose="02000500030200090000" pitchFamily="2" charset="0"/>
                <a:cs typeface="MV Boli" panose="02000500030200090000" pitchFamily="2" charset="0"/>
              </a:rPr>
              <a:t>All heroes are unique characters in </a:t>
            </a:r>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2. At the beginning of each game, players are divided into two teams of five, and then they choose a hero. Each player controls his own hero and the units that the heroes control (for example, </a:t>
            </a:r>
            <a:r>
              <a:rPr lang="en-US" b="0" i="0" u="none" strike="noStrike" dirty="0" smtClean="0">
                <a:solidFill>
                  <a:schemeClr val="bg1"/>
                </a:solidFill>
                <a:effectLst/>
                <a:latin typeface="MV Boli" panose="02000500030200090000" pitchFamily="2" charset="0"/>
                <a:cs typeface="MV Boli" panose="02000500030200090000" pitchFamily="2" charset="0"/>
              </a:rPr>
              <a:t>neutral creeps</a:t>
            </a:r>
            <a:r>
              <a:rPr lang="en-US" b="0" i="0" dirty="0" smtClean="0">
                <a:solidFill>
                  <a:schemeClr val="bg1"/>
                </a:solidFill>
                <a:effectLst/>
                <a:latin typeface="MV Boli" panose="02000500030200090000" pitchFamily="2" charset="0"/>
                <a:cs typeface="MV Boli" panose="02000500030200090000" pitchFamily="2" charset="0"/>
              </a:rPr>
              <a:t> under the influence of </a:t>
            </a:r>
            <a:r>
              <a:rPr lang="en-US" b="0" i="0" u="none" strike="noStrike" dirty="0" smtClean="0">
                <a:solidFill>
                  <a:schemeClr val="bg1"/>
                </a:solidFill>
                <a:effectLst/>
                <a:latin typeface="MV Boli" panose="02000500030200090000" pitchFamily="2" charset="0"/>
                <a:cs typeface="MV Boli" panose="02000500030200090000" pitchFamily="2" charset="0"/>
              </a:rPr>
              <a:t>Holy Persuasion</a:t>
            </a:r>
            <a:r>
              <a:rPr lang="en-US" b="0" i="0" dirty="0" smtClean="0">
                <a:solidFill>
                  <a:schemeClr val="bg1"/>
                </a:solidFill>
                <a:effectLst/>
                <a:latin typeface="MV Boli" panose="02000500030200090000" pitchFamily="2" charset="0"/>
                <a:cs typeface="MV Boli" panose="02000500030200090000" pitchFamily="2" charset="0"/>
              </a:rPr>
              <a:t> ).</a:t>
            </a:r>
            <a:endParaRPr lang="ru-RU" dirty="0">
              <a:solidFill>
                <a:schemeClr val="bg1"/>
              </a:solidFill>
              <a:cs typeface="MV Boli" panose="02000500030200090000" pitchFamily="2" charset="0"/>
            </a:endParaRPr>
          </a:p>
        </p:txBody>
      </p:sp>
      <p:sp>
        <p:nvSpPr>
          <p:cNvPr id="6" name="Прямоугольник 5"/>
          <p:cNvSpPr/>
          <p:nvPr/>
        </p:nvSpPr>
        <p:spPr>
          <a:xfrm>
            <a:off x="214817" y="2766730"/>
            <a:ext cx="6096000" cy="2031325"/>
          </a:xfrm>
          <a:prstGeom prst="rect">
            <a:avLst/>
          </a:prstGeom>
        </p:spPr>
        <p:txBody>
          <a:bodyPr>
            <a:spAutoFit/>
          </a:bodyPr>
          <a:lstStyle/>
          <a:p>
            <a:pPr fontAlgn="base"/>
            <a:r>
              <a:rPr lang="en-US" b="0" i="0" dirty="0" smtClean="0">
                <a:solidFill>
                  <a:schemeClr val="bg1"/>
                </a:solidFill>
                <a:effectLst/>
                <a:latin typeface="MV Boli" panose="02000500030200090000" pitchFamily="2" charset="0"/>
                <a:cs typeface="MV Boli" panose="02000500030200090000" pitchFamily="2" charset="0"/>
              </a:rPr>
              <a:t>The hero gains experience when an enemy unit is killed near him. All heroes start the game at the first level and, gaining experience, increase it. With each new level, the hero's </a:t>
            </a:r>
            <a:r>
              <a:rPr lang="en-US" b="0" i="0" u="none" strike="noStrike" dirty="0" smtClean="0">
                <a:solidFill>
                  <a:schemeClr val="bg1"/>
                </a:solidFill>
                <a:effectLst/>
                <a:latin typeface="MV Boli" panose="02000500030200090000" pitchFamily="2" charset="0"/>
                <a:cs typeface="MV Boli" panose="02000500030200090000" pitchFamily="2" charset="0"/>
              </a:rPr>
              <a:t>attributes</a:t>
            </a:r>
            <a:r>
              <a:rPr lang="en-US" b="0" i="0" dirty="0" smtClean="0">
                <a:solidFill>
                  <a:schemeClr val="bg1"/>
                </a:solidFill>
                <a:effectLst/>
                <a:latin typeface="MV Boli" panose="02000500030200090000" pitchFamily="2" charset="0"/>
                <a:cs typeface="MV Boli" panose="02000500030200090000" pitchFamily="2" charset="0"/>
              </a:rPr>
              <a:t> increase and new abilities are learned.</a:t>
            </a:r>
          </a:p>
          <a:p>
            <a:pPr fontAlgn="base"/>
            <a:r>
              <a:rPr lang="en-US" b="0" i="0" dirty="0" smtClean="0">
                <a:solidFill>
                  <a:schemeClr val="bg1"/>
                </a:solidFill>
                <a:effectLst/>
                <a:latin typeface="MV Boli" panose="02000500030200090000" pitchFamily="2" charset="0"/>
                <a:cs typeface="MV Boli" panose="02000500030200090000" pitchFamily="2" charset="0"/>
              </a:rPr>
              <a:t>Heroes are divided into </a:t>
            </a:r>
            <a:r>
              <a:rPr lang="en-US" b="0" i="1" dirty="0" smtClean="0">
                <a:solidFill>
                  <a:schemeClr val="bg1"/>
                </a:solidFill>
                <a:effectLst/>
                <a:latin typeface="MV Boli" panose="02000500030200090000" pitchFamily="2" charset="0"/>
                <a:cs typeface="MV Boli" panose="02000500030200090000" pitchFamily="2" charset="0"/>
              </a:rPr>
              <a:t>three categories</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smtClean="0">
                <a:solidFill>
                  <a:schemeClr val="bg1"/>
                </a:solidFill>
                <a:effectLst/>
                <a:latin typeface="MV Boli" panose="02000500030200090000" pitchFamily="2" charset="0"/>
                <a:cs typeface="MV Boli" panose="02000500030200090000" pitchFamily="2" charset="0"/>
              </a:rPr>
              <a:t>Strength</a:t>
            </a:r>
            <a:r>
              <a:rPr lang="en-US" b="0" i="0" dirty="0" smtClean="0">
                <a:solidFill>
                  <a:schemeClr val="bg1"/>
                </a:solidFill>
                <a:effectLst/>
                <a:latin typeface="MV Boli" panose="02000500030200090000" pitchFamily="2" charset="0"/>
                <a:cs typeface="MV Boli" panose="02000500030200090000" pitchFamily="2" charset="0"/>
              </a:rPr>
              <a:t>, </a:t>
            </a:r>
            <a:r>
              <a:rPr lang="en-US" b="0" i="0" u="none" strike="noStrike" dirty="0" smtClean="0">
                <a:solidFill>
                  <a:schemeClr val="bg1"/>
                </a:solidFill>
                <a:effectLst/>
                <a:latin typeface="MV Boli" panose="02000500030200090000" pitchFamily="2" charset="0"/>
                <a:cs typeface="MV Boli" panose="02000500030200090000" pitchFamily="2" charset="0"/>
              </a:rPr>
              <a:t>Dexterity,</a:t>
            </a:r>
            <a:r>
              <a:rPr lang="en-US" b="0" i="0" dirty="0" smtClean="0">
                <a:solidFill>
                  <a:schemeClr val="bg1"/>
                </a:solidFill>
                <a:effectLst/>
                <a:latin typeface="MV Boli" panose="02000500030200090000" pitchFamily="2" charset="0"/>
                <a:cs typeface="MV Boli" panose="02000500030200090000" pitchFamily="2" charset="0"/>
              </a:rPr>
              <a:t> and </a:t>
            </a:r>
            <a:r>
              <a:rPr lang="en-US" b="0" i="0" u="none" strike="noStrike" dirty="0" smtClean="0">
                <a:solidFill>
                  <a:schemeClr val="bg1"/>
                </a:solidFill>
                <a:effectLst/>
                <a:latin typeface="MV Boli" panose="02000500030200090000" pitchFamily="2" charset="0"/>
                <a:cs typeface="MV Boli" panose="02000500030200090000" pitchFamily="2" charset="0"/>
              </a:rPr>
              <a:t>Intelligence</a:t>
            </a:r>
            <a:endParaRPr lang="en-US" b="0" i="0" dirty="0">
              <a:solidFill>
                <a:schemeClr val="bg1"/>
              </a:solidFill>
              <a:effectLst/>
              <a:latin typeface="MV Boli" panose="02000500030200090000" pitchFamily="2" charset="0"/>
              <a:cs typeface="MV Boli" panose="02000500030200090000" pitchFamily="2" charset="0"/>
            </a:endParaRPr>
          </a:p>
        </p:txBody>
      </p:sp>
      <p:sp>
        <p:nvSpPr>
          <p:cNvPr id="7" name="Прямоугольник 6"/>
          <p:cNvSpPr/>
          <p:nvPr/>
        </p:nvSpPr>
        <p:spPr>
          <a:xfrm>
            <a:off x="214817" y="4798055"/>
            <a:ext cx="6096000" cy="1754326"/>
          </a:xfrm>
          <a:prstGeom prst="rect">
            <a:avLst/>
          </a:prstGeom>
        </p:spPr>
        <p:txBody>
          <a:bodyPr>
            <a:spAutoFit/>
          </a:bodyPr>
          <a:lstStyle/>
          <a:p>
            <a:r>
              <a:rPr lang="en-US" b="0" i="0" dirty="0" smtClean="0">
                <a:solidFill>
                  <a:schemeClr val="bg1"/>
                </a:solidFill>
                <a:effectLst/>
                <a:latin typeface="MV Boli" panose="02000500030200090000" pitchFamily="2" charset="0"/>
                <a:cs typeface="MV Boli" panose="02000500030200090000" pitchFamily="2" charset="0"/>
              </a:rPr>
              <a:t>There are currently 12</a:t>
            </a:r>
            <a:r>
              <a:rPr lang="ro-MD" b="0" i="0" dirty="0" smtClean="0">
                <a:solidFill>
                  <a:schemeClr val="bg1"/>
                </a:solidFill>
                <a:effectLst/>
                <a:latin typeface="MV Boli" panose="02000500030200090000" pitchFamily="2" charset="0"/>
                <a:cs typeface="MV Boli" panose="02000500030200090000" pitchFamily="2" charset="0"/>
              </a:rPr>
              <a:t>2</a:t>
            </a:r>
            <a:r>
              <a:rPr lang="en-US" b="0" i="0" dirty="0" smtClean="0">
                <a:solidFill>
                  <a:schemeClr val="bg1"/>
                </a:solidFill>
                <a:effectLst/>
                <a:latin typeface="MV Boli" panose="02000500030200090000" pitchFamily="2" charset="0"/>
                <a:cs typeface="MV Boli" panose="02000500030200090000" pitchFamily="2" charset="0"/>
              </a:rPr>
              <a:t> playable heroes in </a:t>
            </a:r>
            <a:r>
              <a:rPr lang="en-US" b="0" i="0" dirty="0" err="1" smtClean="0">
                <a:solidFill>
                  <a:schemeClr val="bg1"/>
                </a:solidFill>
                <a:effectLst/>
                <a:latin typeface="MV Boli" panose="02000500030200090000" pitchFamily="2" charset="0"/>
                <a:cs typeface="MV Boli" panose="02000500030200090000" pitchFamily="2" charset="0"/>
              </a:rPr>
              <a:t>Dota</a:t>
            </a:r>
            <a:r>
              <a:rPr lang="en-US" b="0" i="0" dirty="0" smtClean="0">
                <a:solidFill>
                  <a:schemeClr val="bg1"/>
                </a:solidFill>
                <a:effectLst/>
                <a:latin typeface="MV Boli" panose="02000500030200090000" pitchFamily="2" charset="0"/>
                <a:cs typeface="MV Boli" panose="02000500030200090000" pitchFamily="2" charset="0"/>
              </a:rPr>
              <a:t> 2. 112 of them were in the original Dot</a:t>
            </a:r>
            <a:r>
              <a:rPr lang="ro-MD" b="0" i="0" dirty="0" smtClean="0">
                <a:solidFill>
                  <a:schemeClr val="bg1"/>
                </a:solidFill>
                <a:effectLst/>
                <a:latin typeface="MV Boli" panose="02000500030200090000" pitchFamily="2" charset="0"/>
                <a:cs typeface="MV Boli" panose="02000500030200090000" pitchFamily="2" charset="0"/>
              </a:rPr>
              <a:t>a</a:t>
            </a:r>
            <a:r>
              <a:rPr lang="en-US" b="0" i="0" dirty="0" smtClean="0">
                <a:solidFill>
                  <a:schemeClr val="bg1"/>
                </a:solidFill>
                <a:effectLst/>
                <a:latin typeface="MV Boli" panose="02000500030200090000" pitchFamily="2" charset="0"/>
                <a:cs typeface="MV Boli" panose="02000500030200090000" pitchFamily="2" charset="0"/>
              </a:rPr>
              <a:t>, however </a:t>
            </a:r>
            <a:r>
              <a:rPr lang="en-US" b="0" i="0" u="none" strike="noStrike" dirty="0" smtClean="0">
                <a:solidFill>
                  <a:schemeClr val="bg1"/>
                </a:solidFill>
                <a:effectLst/>
                <a:latin typeface="MV Boli" panose="02000500030200090000" pitchFamily="2" charset="0"/>
                <a:cs typeface="MV Boli" panose="02000500030200090000" pitchFamily="2" charset="0"/>
              </a:rPr>
              <a:t>Monkey King</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smtClean="0">
                <a:solidFill>
                  <a:schemeClr val="bg1"/>
                </a:solidFill>
                <a:effectLst/>
                <a:latin typeface="MV Boli" panose="02000500030200090000" pitchFamily="2" charset="0"/>
                <a:cs typeface="MV Boli" panose="02000500030200090000" pitchFamily="2" charset="0"/>
              </a:rPr>
              <a:t>Dark Willow</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err="1" smtClean="0">
                <a:solidFill>
                  <a:schemeClr val="bg1"/>
                </a:solidFill>
                <a:effectLst/>
                <a:latin typeface="MV Boli" panose="02000500030200090000" pitchFamily="2" charset="0"/>
                <a:cs typeface="MV Boli" panose="02000500030200090000" pitchFamily="2" charset="0"/>
              </a:rPr>
              <a:t>Pangolier</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err="1" smtClean="0">
                <a:solidFill>
                  <a:schemeClr val="bg1"/>
                </a:solidFill>
                <a:effectLst/>
                <a:latin typeface="MV Boli" panose="02000500030200090000" pitchFamily="2" charset="0"/>
                <a:cs typeface="MV Boli" panose="02000500030200090000" pitchFamily="2" charset="0"/>
              </a:rPr>
              <a:t>Grimstroke</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smtClean="0">
                <a:solidFill>
                  <a:schemeClr val="bg1"/>
                </a:solidFill>
                <a:effectLst/>
                <a:latin typeface="MV Boli" panose="02000500030200090000" pitchFamily="2" charset="0"/>
                <a:cs typeface="MV Boli" panose="02000500030200090000" pitchFamily="2" charset="0"/>
              </a:rPr>
              <a:t>Mars</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smtClean="0">
                <a:solidFill>
                  <a:schemeClr val="bg1"/>
                </a:solidFill>
                <a:effectLst/>
                <a:latin typeface="MV Boli" panose="02000500030200090000" pitchFamily="2" charset="0"/>
                <a:cs typeface="MV Boli" panose="02000500030200090000" pitchFamily="2" charset="0"/>
              </a:rPr>
              <a:t>Void Spirit</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err="1" smtClean="0">
                <a:solidFill>
                  <a:schemeClr val="bg1"/>
                </a:solidFill>
                <a:effectLst/>
                <a:latin typeface="MV Boli" panose="02000500030200090000" pitchFamily="2" charset="0"/>
                <a:cs typeface="MV Boli" panose="02000500030200090000" pitchFamily="2" charset="0"/>
              </a:rPr>
              <a:t>Snapfire</a:t>
            </a:r>
            <a:r>
              <a:rPr lang="en-US" b="0" i="0" dirty="0" smtClean="0">
                <a:solidFill>
                  <a:schemeClr val="bg1"/>
                </a:solidFill>
                <a:effectLst/>
                <a:latin typeface="MV Boli" panose="02000500030200090000" pitchFamily="2" charset="0"/>
                <a:cs typeface="MV Boli" panose="02000500030200090000" pitchFamily="2" charset="0"/>
              </a:rPr>
              <a:t> , </a:t>
            </a:r>
            <a:r>
              <a:rPr lang="en-US" b="0" i="0" u="none" strike="noStrike" dirty="0" smtClean="0">
                <a:solidFill>
                  <a:schemeClr val="bg1"/>
                </a:solidFill>
                <a:effectLst/>
                <a:latin typeface="MV Boli" panose="02000500030200090000" pitchFamily="2" charset="0"/>
                <a:cs typeface="MV Boli" panose="02000500030200090000" pitchFamily="2" charset="0"/>
              </a:rPr>
              <a:t>Hoodwink</a:t>
            </a:r>
            <a:r>
              <a:rPr lang="ro-MD" b="0" i="0" u="none" strike="noStrike" dirty="0" smtClean="0">
                <a:solidFill>
                  <a:schemeClr val="bg1"/>
                </a:solidFill>
                <a:effectLst/>
                <a:latin typeface="MV Boli" panose="02000500030200090000" pitchFamily="2" charset="0"/>
                <a:cs typeface="MV Boli" panose="02000500030200090000" pitchFamily="2" charset="0"/>
              </a:rPr>
              <a:t> </a:t>
            </a:r>
            <a:r>
              <a:rPr lang="en-US" b="0" i="0" u="none" strike="noStrike" dirty="0" smtClean="0">
                <a:solidFill>
                  <a:schemeClr val="bg1"/>
                </a:solidFill>
                <a:effectLst/>
                <a:latin typeface="MV Boli" panose="02000500030200090000" pitchFamily="2" charset="0"/>
                <a:cs typeface="MV Boli" panose="02000500030200090000" pitchFamily="2" charset="0"/>
              </a:rPr>
              <a:t>,</a:t>
            </a:r>
            <a:r>
              <a:rPr lang="ro-MD" dirty="0">
                <a:solidFill>
                  <a:schemeClr val="bg1"/>
                </a:solidFill>
                <a:latin typeface="MV Boli" panose="02000500030200090000" pitchFamily="2" charset="0"/>
                <a:cs typeface="MV Boli" panose="02000500030200090000" pitchFamily="2" charset="0"/>
              </a:rPr>
              <a:t> </a:t>
            </a:r>
            <a:r>
              <a:rPr lang="en-US" b="0" i="0" u="none" strike="noStrike" dirty="0" err="1" smtClean="0">
                <a:solidFill>
                  <a:schemeClr val="bg1"/>
                </a:solidFill>
                <a:effectLst/>
                <a:latin typeface="MV Boli" panose="02000500030200090000" pitchFamily="2" charset="0"/>
                <a:cs typeface="MV Boli" panose="02000500030200090000" pitchFamily="2" charset="0"/>
              </a:rPr>
              <a:t>Dawnbreaker</a:t>
            </a:r>
            <a:r>
              <a:rPr lang="ro-MD" b="0" i="0" u="none" strike="noStrike" dirty="0" smtClean="0">
                <a:solidFill>
                  <a:schemeClr val="bg1"/>
                </a:solidFill>
                <a:effectLst/>
                <a:latin typeface="MV Boli" panose="02000500030200090000" pitchFamily="2" charset="0"/>
                <a:cs typeface="MV Boli" panose="02000500030200090000" pitchFamily="2" charset="0"/>
              </a:rPr>
              <a:t> </a:t>
            </a:r>
            <a:r>
              <a:rPr lang="en-US" b="0" i="0" dirty="0" smtClean="0">
                <a:solidFill>
                  <a:schemeClr val="bg1"/>
                </a:solidFill>
                <a:effectLst/>
                <a:latin typeface="MV Boli" panose="02000500030200090000" pitchFamily="2" charset="0"/>
                <a:cs typeface="MV Boli" panose="02000500030200090000" pitchFamily="2" charset="0"/>
              </a:rPr>
              <a:t>and </a:t>
            </a:r>
            <a:r>
              <a:rPr lang="ro-MD" b="0" i="0" dirty="0" smtClean="0">
                <a:solidFill>
                  <a:schemeClr val="bg1"/>
                </a:solidFill>
                <a:effectLst/>
                <a:latin typeface="MV Boli" panose="02000500030200090000" pitchFamily="2" charset="0"/>
                <a:cs typeface="MV Boli" panose="02000500030200090000" pitchFamily="2" charset="0"/>
              </a:rPr>
              <a:t>Marci</a:t>
            </a:r>
            <a:r>
              <a:rPr lang="en-US" b="0" i="0" dirty="0" smtClean="0">
                <a:solidFill>
                  <a:schemeClr val="bg1"/>
                </a:solidFill>
                <a:effectLst/>
                <a:latin typeface="MV Boli" panose="02000500030200090000" pitchFamily="2" charset="0"/>
                <a:cs typeface="MV Boli" panose="02000500030200090000" pitchFamily="2" charset="0"/>
              </a:rPr>
              <a:t> were released after their transfer .</a:t>
            </a:r>
            <a:endParaRPr lang="ru-RU" dirty="0">
              <a:solidFill>
                <a:schemeClr val="bg1"/>
              </a:solidFill>
              <a:cs typeface="MV Boli" panose="02000500030200090000" pitchFamily="2" charset="0"/>
            </a:endParaRPr>
          </a:p>
        </p:txBody>
      </p:sp>
    </p:spTree>
    <p:extLst>
      <p:ext uri="{BB962C8B-B14F-4D97-AF65-F5344CB8AC3E}">
        <p14:creationId xmlns:p14="http://schemas.microsoft.com/office/powerpoint/2010/main" val="2319332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87867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TotalTime>
  <Words>160</Words>
  <Application>Microsoft Office PowerPoint</Application>
  <PresentationFormat>Широкоэкранный</PresentationFormat>
  <Paragraphs>22</Paragraphs>
  <Slides>21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Calibri Light</vt:lpstr>
      <vt:lpstr>MV Boli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16</cp:revision>
  <dcterms:created xsi:type="dcterms:W3CDTF">2021-11-22T19:07:50Z</dcterms:created>
  <dcterms:modified xsi:type="dcterms:W3CDTF">2021-11-23T07:57:33Z</dcterms:modified>
</cp:coreProperties>
</file>